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6" r:id="rId4"/>
    <p:sldId id="259" r:id="rId5"/>
    <p:sldId id="258" r:id="rId6"/>
    <p:sldId id="260" r:id="rId7"/>
    <p:sldId id="263" r:id="rId8"/>
    <p:sldId id="264" r:id="rId9"/>
    <p:sldId id="265" r:id="rId10"/>
    <p:sldId id="266" r:id="rId11"/>
    <p:sldId id="267" r:id="rId12"/>
    <p:sldId id="268" r:id="rId13"/>
    <p:sldId id="269" r:id="rId14"/>
    <p:sldId id="270" r:id="rId15"/>
    <p:sldId id="277" r:id="rId16"/>
    <p:sldId id="278" r:id="rId17"/>
    <p:sldId id="279" r:id="rId18"/>
    <p:sldId id="280" r:id="rId19"/>
    <p:sldId id="281" r:id="rId20"/>
    <p:sldId id="282" r:id="rId21"/>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en-TR" smtClean="0"/>
              <a:t>13.09.2021</a:t>
            </a:fld>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en-TR" smtClean="0"/>
              <a:t>13.09.2021</a:t>
            </a:fld>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80226" y="2615689"/>
            <a:ext cx="5815520" cy="646331"/>
          </a:xfrm>
          <a:prstGeom prst="rect">
            <a:avLst/>
          </a:prstGeom>
          <a:noFill/>
        </p:spPr>
        <p:txBody>
          <a:bodyPr wrap="square" rtlCol="0">
            <a:spAutoFit/>
          </a:bodyPr>
          <a:lstStyle/>
          <a:p>
            <a:r>
              <a:rPr lang="tr-TR" sz="3600" b="1" dirty="0">
                <a:solidFill>
                  <a:schemeClr val="accent1"/>
                </a:solidFill>
              </a:rPr>
              <a:t>ÜREME SAĞLIĞI YÖNTEMLERİ</a:t>
            </a:r>
            <a:endParaRPr lang="en-TR" sz="3600" b="1" dirty="0">
              <a:solidFill>
                <a:schemeClr val="accent1"/>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663785" y="3086998"/>
            <a:ext cx="2811294" cy="1384995"/>
          </a:xfrm>
          <a:prstGeom prst="rect">
            <a:avLst/>
          </a:prstGeom>
        </p:spPr>
        <p:txBody>
          <a:bodyPr wrap="square">
            <a:spAutoFit/>
          </a:bodyPr>
          <a:lstStyle/>
          <a:p>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
        <p:nvSpPr>
          <p:cNvPr id="4" name="Dikdörtgen 3"/>
          <p:cNvSpPr/>
          <p:nvPr/>
        </p:nvSpPr>
        <p:spPr>
          <a:xfrm>
            <a:off x="4284778" y="1932781"/>
            <a:ext cx="7724274" cy="3416320"/>
          </a:xfrm>
          <a:prstGeom prst="rect">
            <a:avLst/>
          </a:prstGeom>
        </p:spPr>
        <p:txBody>
          <a:bodyPr wrap="square">
            <a:spAutoFit/>
          </a:bodyPr>
          <a:lstStyle/>
          <a:p>
            <a:r>
              <a:rPr lang="tr-TR" sz="2400" b="1" dirty="0">
                <a:solidFill>
                  <a:schemeClr val="accent1"/>
                </a:solidFill>
              </a:rPr>
              <a:t>KADINLAR İÇİN UYGULANAN YÖNTEMLER</a:t>
            </a:r>
          </a:p>
          <a:p>
            <a:endParaRPr lang="tr-TR" sz="2400" dirty="0"/>
          </a:p>
          <a:p>
            <a:r>
              <a:rPr lang="tr-TR" sz="2400" b="1" dirty="0">
                <a:solidFill>
                  <a:schemeClr val="bg1"/>
                </a:solidFill>
              </a:rPr>
              <a:t>Gebeliği Önleyici Haplar:</a:t>
            </a:r>
            <a:r>
              <a:rPr lang="tr-TR" sz="2400" dirty="0">
                <a:solidFill>
                  <a:schemeClr val="bg1"/>
                </a:solidFill>
              </a:rPr>
              <a:t> Doğru kullanıldığında</a:t>
            </a:r>
          </a:p>
          <a:p>
            <a:r>
              <a:rPr lang="tr-TR" sz="2400" dirty="0">
                <a:solidFill>
                  <a:schemeClr val="bg1"/>
                </a:solidFill>
              </a:rPr>
              <a:t>koruyuculuğu çok yüksek bir yöntemdir. Kadınlarda</a:t>
            </a:r>
          </a:p>
          <a:p>
            <a:r>
              <a:rPr lang="tr-TR" sz="2400" dirty="0">
                <a:solidFill>
                  <a:schemeClr val="bg1"/>
                </a:solidFill>
              </a:rPr>
              <a:t>yumurtlamayı baskılayarak gebeliği önler. İyi huylu</a:t>
            </a:r>
          </a:p>
          <a:p>
            <a:r>
              <a:rPr lang="tr-TR" sz="2400" dirty="0">
                <a:solidFill>
                  <a:schemeClr val="bg1"/>
                </a:solidFill>
              </a:rPr>
              <a:t>meme ve yumurtalık kistlerine karşı koruyucudur,</a:t>
            </a:r>
          </a:p>
          <a:p>
            <a:r>
              <a:rPr lang="tr-TR" sz="2400" dirty="0">
                <a:solidFill>
                  <a:schemeClr val="bg1"/>
                </a:solidFill>
              </a:rPr>
              <a:t>adet sancısını, aşırı kanamalı âdeti azaltır, kadınlarda</a:t>
            </a:r>
          </a:p>
          <a:p>
            <a:r>
              <a:rPr lang="tr-TR" sz="2400" dirty="0">
                <a:solidFill>
                  <a:schemeClr val="bg1"/>
                </a:solidFill>
              </a:rPr>
              <a:t>âdeti düzene sokar. Bırakıldığında genellikle hemen</a:t>
            </a:r>
          </a:p>
          <a:p>
            <a:r>
              <a:rPr lang="tr-TR" sz="2400" dirty="0">
                <a:solidFill>
                  <a:schemeClr val="bg1"/>
                </a:solidFill>
              </a:rPr>
              <a:t>gebe kalınabilir.</a:t>
            </a:r>
          </a:p>
        </p:txBody>
      </p:sp>
    </p:spTree>
    <p:extLst>
      <p:ext uri="{BB962C8B-B14F-4D97-AF65-F5344CB8AC3E}">
        <p14:creationId xmlns:p14="http://schemas.microsoft.com/office/powerpoint/2010/main" val="61648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304745" y="1775875"/>
            <a:ext cx="7290625" cy="3816429"/>
          </a:xfrm>
          <a:prstGeom prst="rect">
            <a:avLst/>
          </a:prstGeom>
        </p:spPr>
        <p:txBody>
          <a:bodyPr wrap="square">
            <a:spAutoFit/>
          </a:bodyPr>
          <a:lstStyle/>
          <a:p>
            <a:r>
              <a:rPr lang="tr-TR" sz="2200" dirty="0">
                <a:solidFill>
                  <a:schemeClr val="bg1"/>
                </a:solidFill>
              </a:rPr>
              <a:t>21 ya da 28 günlük paketler halinde hazırlanmıştır.</a:t>
            </a:r>
          </a:p>
          <a:p>
            <a:r>
              <a:rPr lang="tr-TR" sz="2200" dirty="0">
                <a:solidFill>
                  <a:schemeClr val="bg1"/>
                </a:solidFill>
              </a:rPr>
              <a:t>Unutulmadan her gün düzenli 1 tablet alınmalıdır.</a:t>
            </a:r>
          </a:p>
          <a:p>
            <a:r>
              <a:rPr lang="tr-TR" sz="2200" dirty="0">
                <a:solidFill>
                  <a:schemeClr val="bg1"/>
                </a:solidFill>
              </a:rPr>
              <a:t>Hap kullanmaya başlamak için en uygun zaman, adetin ilk günüdür. Bununla birlikte kadının adetleri düzenliyse adetin ilk 5 günü içinde ek yöntem gerekmeden başlanabilir. Adetin 6-28 günleri arasında ve gebe olmadığından kesinlikle emin ise başlanabilir, ancak ilk 7 gün ek bir yöntem (kondom) kullanmalıdır. 21 tabletlik hap kullanılıyorsa 7 gün ara verdikten sonra adet kanaması olsun olmasın, 8. gün yeni bir pakete başlanmalıdır. Pakette 28 hap varsa hiç ara vermeden ikinci pakete geçilir.</a:t>
            </a:r>
          </a:p>
        </p:txBody>
      </p:sp>
      <p:sp>
        <p:nvSpPr>
          <p:cNvPr id="4" name="Dikdörtgen 3"/>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43441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105072" y="1791262"/>
            <a:ext cx="7809211" cy="3785652"/>
          </a:xfrm>
          <a:prstGeom prst="rect">
            <a:avLst/>
          </a:prstGeom>
        </p:spPr>
        <p:txBody>
          <a:bodyPr wrap="square">
            <a:spAutoFit/>
          </a:bodyPr>
          <a:lstStyle/>
          <a:p>
            <a:r>
              <a:rPr lang="tr-TR" sz="2400" b="1" dirty="0">
                <a:solidFill>
                  <a:schemeClr val="bg1"/>
                </a:solidFill>
              </a:rPr>
              <a:t>Rahim İçi Araç (RİA): </a:t>
            </a:r>
            <a:r>
              <a:rPr lang="tr-TR" sz="2400" dirty="0">
                <a:solidFill>
                  <a:schemeClr val="bg1"/>
                </a:solidFill>
              </a:rPr>
              <a:t>Rahim içine yerleştirilen, vücuda zararsız maddelerden yapılmış, 2-3 cm büyüklükte bir araçtır. Koruyuculuğu çok yüksektir. Bu konuda özel eğitim almış, sertifikalı sağlık personeli tarafından rahim içine yerleştirilir. 10 yıl süre ile korur. Kadın yumurta hücresinin erkek tohum hücresi tarafından aşılanması ve rahime yerleşmesini engeller. RİA âdetin, gebe olunmadığından emin olunan herhangi bir gününde rahim içine yerleştirilebilir. En ideal zaman adetten hemen sonradır. Çıkarıldıktan sonra doğurganlık hemen geri döner.</a:t>
            </a:r>
          </a:p>
        </p:txBody>
      </p:sp>
      <p:sp>
        <p:nvSpPr>
          <p:cNvPr id="5" name="Dikdörtgen 3">
            <a:extLst>
              <a:ext uri="{FF2B5EF4-FFF2-40B4-BE49-F238E27FC236}">
                <a16:creationId xmlns:a16="http://schemas.microsoft.com/office/drawing/2014/main" id="{421A393A-062D-964F-9E14-EDD7BA44564F}"/>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218092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4"/>
          <p:cNvSpPr/>
          <p:nvPr/>
        </p:nvSpPr>
        <p:spPr>
          <a:xfrm>
            <a:off x="4096965" y="1791262"/>
            <a:ext cx="7529209" cy="3785652"/>
          </a:xfrm>
          <a:prstGeom prst="rect">
            <a:avLst/>
          </a:prstGeom>
        </p:spPr>
        <p:txBody>
          <a:bodyPr wrap="square">
            <a:spAutoFit/>
          </a:bodyPr>
          <a:lstStyle/>
          <a:p>
            <a:r>
              <a:rPr lang="tr-TR" sz="2400" b="1" dirty="0">
                <a:solidFill>
                  <a:schemeClr val="bg1"/>
                </a:solidFill>
              </a:rPr>
              <a:t>Gebeliği Önleyici İğneler: </a:t>
            </a:r>
            <a:r>
              <a:rPr lang="tr-TR" sz="2400" dirty="0">
                <a:solidFill>
                  <a:schemeClr val="bg1"/>
                </a:solidFill>
              </a:rPr>
              <a:t>Gebeliği önleyici haplar</a:t>
            </a:r>
          </a:p>
          <a:p>
            <a:r>
              <a:rPr lang="tr-TR" sz="2400" dirty="0">
                <a:solidFill>
                  <a:schemeClr val="bg1"/>
                </a:solidFill>
              </a:rPr>
              <a:t>gibi etki yaparlar. Koruyuculuğu yüksektir. Türkiye’de bir aylık ve üç aylık uygulama şekilleri vardır. Bir sağlık personeli tarafından uygulanmalıdır. Bu iğnelerde en fazla karşılaşılan etki; lekelenme tarzı kanama ya da âdetten kesilme olabilir, ancak bunlar YAN ETKİ DEĞİLDİR. İlacın etkisidir ve korumadığı ya da herhangi bir şekilde zarar verdiği anlamına gelmez. Bu nedenle bırakmayınız. </a:t>
            </a:r>
          </a:p>
          <a:p>
            <a:r>
              <a:rPr lang="tr-TR" sz="2400" dirty="0">
                <a:solidFill>
                  <a:schemeClr val="bg1"/>
                </a:solidFill>
              </a:rPr>
              <a:t>Yöntem bırakıldığında aylık enjeksiyonlarda doğurganlık hemen geri döner, 3 aylık enjeksiyonda ise gecikebilir.</a:t>
            </a:r>
          </a:p>
        </p:txBody>
      </p:sp>
      <p:sp>
        <p:nvSpPr>
          <p:cNvPr id="6" name="Dikdörtgen 3">
            <a:extLst>
              <a:ext uri="{FF2B5EF4-FFF2-40B4-BE49-F238E27FC236}">
                <a16:creationId xmlns:a16="http://schemas.microsoft.com/office/drawing/2014/main" id="{AF98548B-3C07-AE42-A6E6-C2BB5A7F7300}"/>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98303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474631" y="2345260"/>
            <a:ext cx="6667832" cy="2677656"/>
          </a:xfrm>
          <a:prstGeom prst="rect">
            <a:avLst/>
          </a:prstGeom>
        </p:spPr>
        <p:txBody>
          <a:bodyPr wrap="square">
            <a:spAutoFit/>
          </a:bodyPr>
          <a:lstStyle/>
          <a:p>
            <a:pPr algn="just"/>
            <a:r>
              <a:rPr lang="tr-TR" sz="2400" b="1" dirty="0" err="1">
                <a:solidFill>
                  <a:schemeClr val="bg1"/>
                </a:solidFill>
              </a:rPr>
              <a:t>İmplant</a:t>
            </a:r>
            <a:r>
              <a:rPr lang="tr-TR" sz="2400" b="1" dirty="0">
                <a:solidFill>
                  <a:schemeClr val="bg1"/>
                </a:solidFill>
              </a:rPr>
              <a:t> (Kola takılan elastik çubuklar): </a:t>
            </a:r>
            <a:r>
              <a:rPr lang="tr-TR" sz="2400" dirty="0">
                <a:solidFill>
                  <a:schemeClr val="bg1"/>
                </a:solidFill>
              </a:rPr>
              <a:t>Bir ya da</a:t>
            </a:r>
          </a:p>
          <a:p>
            <a:pPr algn="just"/>
            <a:r>
              <a:rPr lang="tr-TR" sz="2400" dirty="0">
                <a:solidFill>
                  <a:schemeClr val="bg1"/>
                </a:solidFill>
              </a:rPr>
              <a:t>daha fazla elastik, 3-4 cm uzunluğunda hormon</a:t>
            </a:r>
          </a:p>
          <a:p>
            <a:pPr algn="just"/>
            <a:r>
              <a:rPr lang="tr-TR" sz="2400" dirty="0">
                <a:solidFill>
                  <a:schemeClr val="bg1"/>
                </a:solidFill>
              </a:rPr>
              <a:t>içeren çubuklardır. Bu konuda eğitilmiş, sertifikalı</a:t>
            </a:r>
          </a:p>
          <a:p>
            <a:pPr algn="just"/>
            <a:r>
              <a:rPr lang="tr-TR" sz="2400" dirty="0">
                <a:solidFill>
                  <a:schemeClr val="bg1"/>
                </a:solidFill>
              </a:rPr>
              <a:t>sağlık personeli tarafından üst kolun ön yüzünde,</a:t>
            </a:r>
          </a:p>
          <a:p>
            <a:pPr algn="just"/>
            <a:r>
              <a:rPr lang="tr-TR" sz="2400" dirty="0">
                <a:solidFill>
                  <a:schemeClr val="bg1"/>
                </a:solidFill>
              </a:rPr>
              <a:t>cilt altına yerleştirilir. Yumurtlamayı baskılar. Üç yıl</a:t>
            </a:r>
          </a:p>
          <a:p>
            <a:pPr algn="just"/>
            <a:r>
              <a:rPr lang="tr-TR" sz="2400" dirty="0">
                <a:solidFill>
                  <a:schemeClr val="bg1"/>
                </a:solidFill>
              </a:rPr>
              <a:t>koruyuculuğu vardır. Yöntem kullanımı bırakıldıktan</a:t>
            </a:r>
          </a:p>
          <a:p>
            <a:pPr algn="just"/>
            <a:r>
              <a:rPr lang="tr-TR" sz="2400" dirty="0">
                <a:solidFill>
                  <a:schemeClr val="bg1"/>
                </a:solidFill>
              </a:rPr>
              <a:t>hemen sonra doğurganlık hemen geri döner.</a:t>
            </a:r>
          </a:p>
        </p:txBody>
      </p:sp>
      <p:sp>
        <p:nvSpPr>
          <p:cNvPr id="5" name="Dikdörtgen 3">
            <a:extLst>
              <a:ext uri="{FF2B5EF4-FFF2-40B4-BE49-F238E27FC236}">
                <a16:creationId xmlns:a16="http://schemas.microsoft.com/office/drawing/2014/main" id="{74750005-1260-154C-A686-9C07D896341B}"/>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177103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317827" y="1975928"/>
            <a:ext cx="7087486" cy="3416320"/>
          </a:xfrm>
          <a:prstGeom prst="rect">
            <a:avLst/>
          </a:prstGeom>
        </p:spPr>
        <p:txBody>
          <a:bodyPr wrap="square">
            <a:spAutoFit/>
          </a:bodyPr>
          <a:lstStyle/>
          <a:p>
            <a:r>
              <a:rPr lang="tr-TR" sz="2400" b="1" dirty="0">
                <a:solidFill>
                  <a:schemeClr val="bg1"/>
                </a:solidFill>
              </a:rPr>
              <a:t>Kadın Kondomu: </a:t>
            </a:r>
            <a:r>
              <a:rPr lang="tr-TR" sz="2400" dirty="0">
                <a:solidFill>
                  <a:schemeClr val="bg1"/>
                </a:solidFill>
              </a:rPr>
              <a:t>Batı ülkelerinde oldukça yaygın</a:t>
            </a:r>
          </a:p>
          <a:p>
            <a:r>
              <a:rPr lang="tr-TR" sz="2400" dirty="0">
                <a:solidFill>
                  <a:schemeClr val="bg1"/>
                </a:solidFill>
              </a:rPr>
              <a:t>kullanılan bir yöntemdir. İnce polietilen denilen bir</a:t>
            </a:r>
          </a:p>
          <a:p>
            <a:r>
              <a:rPr lang="tr-TR" sz="2400" dirty="0">
                <a:solidFill>
                  <a:schemeClr val="bg1"/>
                </a:solidFill>
              </a:rPr>
              <a:t>maddeden üretilmiş esnek bir kılıftır ve ilişkiden</a:t>
            </a:r>
          </a:p>
          <a:p>
            <a:r>
              <a:rPr lang="tr-TR" sz="2400" dirty="0">
                <a:solidFill>
                  <a:schemeClr val="bg1"/>
                </a:solidFill>
              </a:rPr>
              <a:t>önce hazneye yerleştirilir, aynı zamanda dış üreme</a:t>
            </a:r>
          </a:p>
          <a:p>
            <a:r>
              <a:rPr lang="tr-TR" sz="2400" dirty="0">
                <a:solidFill>
                  <a:schemeClr val="bg1"/>
                </a:solidFill>
              </a:rPr>
              <a:t>organlarını örten kısmı ile cinsel yolla bulaşan</a:t>
            </a:r>
          </a:p>
          <a:p>
            <a:r>
              <a:rPr lang="tr-TR" sz="2400" dirty="0">
                <a:solidFill>
                  <a:schemeClr val="bg1"/>
                </a:solidFill>
              </a:rPr>
              <a:t>enfeksiyonlara karşı korur. İlişki sırasında meni</a:t>
            </a:r>
          </a:p>
          <a:p>
            <a:r>
              <a:rPr lang="tr-TR" sz="2400" dirty="0">
                <a:solidFill>
                  <a:schemeClr val="bg1"/>
                </a:solidFill>
              </a:rPr>
              <a:t>ve erkek tohum hücrelerinin hazneye dökülmesini</a:t>
            </a:r>
          </a:p>
          <a:p>
            <a:r>
              <a:rPr lang="tr-TR" sz="2400" dirty="0">
                <a:solidFill>
                  <a:schemeClr val="bg1"/>
                </a:solidFill>
              </a:rPr>
              <a:t>engeller. Bu yolla hem gebelikten hem de Cinsel Yolla</a:t>
            </a:r>
          </a:p>
          <a:p>
            <a:r>
              <a:rPr lang="tr-TR" sz="2400" dirty="0">
                <a:solidFill>
                  <a:schemeClr val="bg1"/>
                </a:solidFill>
              </a:rPr>
              <a:t>Bulaşan Enfeksiyonlardan ve HIV/AIDS’ten korur.</a:t>
            </a:r>
          </a:p>
        </p:txBody>
      </p:sp>
      <p:sp>
        <p:nvSpPr>
          <p:cNvPr id="5" name="Dikdörtgen 3">
            <a:extLst>
              <a:ext uri="{FF2B5EF4-FFF2-40B4-BE49-F238E27FC236}">
                <a16:creationId xmlns:a16="http://schemas.microsoft.com/office/drawing/2014/main" id="{404CD3C6-AAF3-EA4E-8FBC-B8463B8C1A0F}"/>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227655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186989" y="2440315"/>
            <a:ext cx="7087368" cy="2677656"/>
          </a:xfrm>
          <a:prstGeom prst="rect">
            <a:avLst/>
          </a:prstGeom>
        </p:spPr>
        <p:txBody>
          <a:bodyPr wrap="square">
            <a:spAutoFit/>
          </a:bodyPr>
          <a:lstStyle/>
          <a:p>
            <a:r>
              <a:rPr lang="tr-TR" sz="2400" b="1" dirty="0">
                <a:solidFill>
                  <a:schemeClr val="bg1"/>
                </a:solidFill>
              </a:rPr>
              <a:t>Vajinal Halka: </a:t>
            </a:r>
            <a:r>
              <a:rPr lang="tr-TR" sz="2400" dirty="0">
                <a:solidFill>
                  <a:schemeClr val="bg1"/>
                </a:solidFill>
              </a:rPr>
              <a:t>Hormon içeren, yuvarlak, elastik bir</a:t>
            </a:r>
          </a:p>
          <a:p>
            <a:r>
              <a:rPr lang="tr-TR" sz="2400" dirty="0">
                <a:solidFill>
                  <a:schemeClr val="bg1"/>
                </a:solidFill>
              </a:rPr>
              <a:t>araçtır. Rahatlıkla kadın tarafından kendi haznesine</a:t>
            </a:r>
          </a:p>
          <a:p>
            <a:r>
              <a:rPr lang="tr-TR" sz="2400" dirty="0">
                <a:solidFill>
                  <a:schemeClr val="bg1"/>
                </a:solidFill>
              </a:rPr>
              <a:t>yerleştirilebilir. Yumurtlamayı baskılar. </a:t>
            </a:r>
            <a:r>
              <a:rPr lang="tr-TR" sz="2400" dirty="0" err="1">
                <a:solidFill>
                  <a:schemeClr val="bg1"/>
                </a:solidFill>
              </a:rPr>
              <a:t>Vajende</a:t>
            </a:r>
            <a:r>
              <a:rPr lang="tr-TR" sz="2400" dirty="0">
                <a:solidFill>
                  <a:schemeClr val="bg1"/>
                </a:solidFill>
              </a:rPr>
              <a:t> üç</a:t>
            </a:r>
          </a:p>
          <a:p>
            <a:r>
              <a:rPr lang="tr-TR" sz="2400" dirty="0">
                <a:solidFill>
                  <a:schemeClr val="bg1"/>
                </a:solidFill>
              </a:rPr>
              <a:t>hafta kalır. Halkanın takıldığı ilk günden itibaren</a:t>
            </a:r>
          </a:p>
          <a:p>
            <a:r>
              <a:rPr lang="tr-TR" sz="2400" dirty="0">
                <a:solidFill>
                  <a:schemeClr val="bg1"/>
                </a:solidFill>
              </a:rPr>
              <a:t>29. günde eskisi çıkarılarak yeni bir halka hazneye</a:t>
            </a:r>
          </a:p>
          <a:p>
            <a:r>
              <a:rPr lang="tr-TR" sz="2400" dirty="0">
                <a:solidFill>
                  <a:schemeClr val="bg1"/>
                </a:solidFill>
              </a:rPr>
              <a:t>yerleştirilir. Aksi takdirde koruyuculuğu çok azalır.</a:t>
            </a:r>
          </a:p>
          <a:p>
            <a:r>
              <a:rPr lang="tr-TR" sz="2400" dirty="0">
                <a:solidFill>
                  <a:schemeClr val="bg1"/>
                </a:solidFill>
              </a:rPr>
              <a:t>Çıkarıldığında doğurganlık geri döner.</a:t>
            </a:r>
          </a:p>
        </p:txBody>
      </p:sp>
      <p:sp>
        <p:nvSpPr>
          <p:cNvPr id="5" name="Dikdörtgen 3">
            <a:extLst>
              <a:ext uri="{FF2B5EF4-FFF2-40B4-BE49-F238E27FC236}">
                <a16:creationId xmlns:a16="http://schemas.microsoft.com/office/drawing/2014/main" id="{AB2F0B0C-243A-AD48-BDB4-E7728AA14EBD}"/>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186376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610910" y="2413338"/>
            <a:ext cx="6750995" cy="2677656"/>
          </a:xfrm>
          <a:prstGeom prst="rect">
            <a:avLst/>
          </a:prstGeom>
        </p:spPr>
        <p:txBody>
          <a:bodyPr wrap="square">
            <a:spAutoFit/>
          </a:bodyPr>
          <a:lstStyle/>
          <a:p>
            <a:r>
              <a:rPr lang="tr-TR" sz="2400" b="1" dirty="0">
                <a:solidFill>
                  <a:schemeClr val="bg1"/>
                </a:solidFill>
              </a:rPr>
              <a:t>Tüplerin Bağlanması: </a:t>
            </a:r>
            <a:r>
              <a:rPr lang="tr-TR" sz="2400" dirty="0">
                <a:solidFill>
                  <a:schemeClr val="bg1"/>
                </a:solidFill>
              </a:rPr>
              <a:t>Kadınlarda yumurtanın geçtiği</a:t>
            </a:r>
          </a:p>
          <a:p>
            <a:r>
              <a:rPr lang="tr-TR" sz="2400" dirty="0">
                <a:solidFill>
                  <a:schemeClr val="bg1"/>
                </a:solidFill>
              </a:rPr>
              <a:t>kanalların bağlanması işlemidir. Karın içinde ufak</a:t>
            </a:r>
          </a:p>
          <a:p>
            <a:r>
              <a:rPr lang="tr-TR" sz="2400" dirty="0">
                <a:solidFill>
                  <a:schemeClr val="bg1"/>
                </a:solidFill>
              </a:rPr>
              <a:t>bir operasyonla gerçekleştirilir. Bu yolla sperm ve</a:t>
            </a:r>
          </a:p>
          <a:p>
            <a:r>
              <a:rPr lang="tr-TR" sz="2400" dirty="0">
                <a:solidFill>
                  <a:schemeClr val="bg1"/>
                </a:solidFill>
              </a:rPr>
              <a:t>yumurta bir araya gelemez. Kalıcı bir yöntem olarak</a:t>
            </a:r>
          </a:p>
          <a:p>
            <a:r>
              <a:rPr lang="tr-TR" sz="2400" dirty="0">
                <a:solidFill>
                  <a:schemeClr val="bg1"/>
                </a:solidFill>
              </a:rPr>
              <a:t>bilinir, bu nedenle çiftlerin ortak kararı önemlidir.</a:t>
            </a:r>
          </a:p>
          <a:p>
            <a:r>
              <a:rPr lang="tr-TR" sz="2400" dirty="0">
                <a:solidFill>
                  <a:schemeClr val="bg1"/>
                </a:solidFill>
              </a:rPr>
              <a:t>Bu yöntem hiçbir şekilde kadının âdetini ya da cinsel</a:t>
            </a:r>
          </a:p>
          <a:p>
            <a:r>
              <a:rPr lang="tr-TR" sz="2400" dirty="0">
                <a:solidFill>
                  <a:schemeClr val="bg1"/>
                </a:solidFill>
              </a:rPr>
              <a:t>hayatını etkilemez.</a:t>
            </a:r>
          </a:p>
        </p:txBody>
      </p:sp>
      <p:sp>
        <p:nvSpPr>
          <p:cNvPr id="5" name="Dikdörtgen 3">
            <a:extLst>
              <a:ext uri="{FF2B5EF4-FFF2-40B4-BE49-F238E27FC236}">
                <a16:creationId xmlns:a16="http://schemas.microsoft.com/office/drawing/2014/main" id="{52E6971D-D692-424A-B052-CB132416C98E}"/>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178908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181751" y="1710854"/>
            <a:ext cx="7533594" cy="3785652"/>
          </a:xfrm>
          <a:prstGeom prst="rect">
            <a:avLst/>
          </a:prstGeom>
        </p:spPr>
        <p:txBody>
          <a:bodyPr wrap="square">
            <a:spAutoFit/>
          </a:bodyPr>
          <a:lstStyle/>
          <a:p>
            <a:r>
              <a:rPr lang="tr-TR" sz="2400" b="1" dirty="0">
                <a:solidFill>
                  <a:schemeClr val="bg1"/>
                </a:solidFill>
              </a:rPr>
              <a:t>ERKEKLER İÇİN UYGULANAN YÖNTEMLER</a:t>
            </a:r>
          </a:p>
          <a:p>
            <a:endParaRPr lang="tr-TR" sz="2400" b="1" dirty="0">
              <a:solidFill>
                <a:schemeClr val="bg1"/>
              </a:solidFill>
            </a:endParaRPr>
          </a:p>
          <a:p>
            <a:r>
              <a:rPr lang="tr-TR" sz="2400" b="1" dirty="0">
                <a:solidFill>
                  <a:schemeClr val="bg1"/>
                </a:solidFill>
              </a:rPr>
              <a:t>Erkek Kondomu: </a:t>
            </a:r>
            <a:r>
              <a:rPr lang="tr-TR" sz="2400" dirty="0">
                <a:solidFill>
                  <a:schemeClr val="bg1"/>
                </a:solidFill>
              </a:rPr>
              <a:t>Erkekler tarafından cinsel ilişki sırasında kullanılan bir yöntemdir. Kondom bir çeşit kauçuktan (lateks) üretilir, ilişki sırasında erkek cinsel organına sertleşme sırasında uygulanır. Uygulamanın doğru olabilmesi için kondomun ucundaki hazne organa tam olarak yerleştirilmez, bu yolla meni ve sperm bu haznede birikir ve ilişkiden hemen sonra meninin dışarı dökülmesi engellenecek şekilde organdan çıkartılır.</a:t>
            </a:r>
          </a:p>
        </p:txBody>
      </p:sp>
      <p:sp>
        <p:nvSpPr>
          <p:cNvPr id="5" name="Dikdörtgen 3">
            <a:extLst>
              <a:ext uri="{FF2B5EF4-FFF2-40B4-BE49-F238E27FC236}">
                <a16:creationId xmlns:a16="http://schemas.microsoft.com/office/drawing/2014/main" id="{B8FCEE88-AFFA-A649-A7CE-FDB7A360ECF4}"/>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206617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234093" y="2345260"/>
            <a:ext cx="7244546" cy="3046988"/>
          </a:xfrm>
          <a:prstGeom prst="rect">
            <a:avLst/>
          </a:prstGeom>
        </p:spPr>
        <p:txBody>
          <a:bodyPr wrap="square">
            <a:spAutoFit/>
          </a:bodyPr>
          <a:lstStyle/>
          <a:p>
            <a:r>
              <a:rPr lang="tr-TR" sz="2400" dirty="0">
                <a:solidFill>
                  <a:schemeClr val="bg1"/>
                </a:solidFill>
              </a:rPr>
              <a:t>Kondom, çiftleri hem gebelikten hem de cinsel yolla bulaşan enfeksiyonlardan korur. Bu yolla kadınlarda rahim ağzı kanserinden korunmaya da katkısı olur. Kullanıldıktan sonra delik olup olmadığı kontrol edilmelidir. İlişki sırasında yırtılma, çıkma ya da delinme durumunda ilk 72 saat (3 gün) içinde acil korunma önlemi almak için en yakın sağlık kuruluşuna başvurulmalıdır.</a:t>
            </a:r>
          </a:p>
        </p:txBody>
      </p:sp>
      <p:sp>
        <p:nvSpPr>
          <p:cNvPr id="5" name="Dikdörtgen 3">
            <a:extLst>
              <a:ext uri="{FF2B5EF4-FFF2-40B4-BE49-F238E27FC236}">
                <a16:creationId xmlns:a16="http://schemas.microsoft.com/office/drawing/2014/main" id="{AE32C34C-DF7F-024D-9DA5-AFC240E49D07}"/>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53490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A425EBF-8C61-AA47-B21F-612694EFA25C}"/>
              </a:ext>
            </a:extLst>
          </p:cNvPr>
          <p:cNvSpPr/>
          <p:nvPr/>
        </p:nvSpPr>
        <p:spPr>
          <a:xfrm>
            <a:off x="1614440" y="2546955"/>
            <a:ext cx="8963120" cy="1692771"/>
          </a:xfrm>
          <a:prstGeom prst="rect">
            <a:avLst/>
          </a:prstGeom>
        </p:spPr>
        <p:txBody>
          <a:bodyPr wrap="square">
            <a:spAutoFit/>
          </a:bodyPr>
          <a:lstStyle/>
          <a:p>
            <a:pPr>
              <a:spcBef>
                <a:spcPts val="600"/>
              </a:spcBef>
              <a:spcAft>
                <a:spcPts val="600"/>
              </a:spcAft>
            </a:pPr>
            <a:r>
              <a:rPr lang="tr-TR" sz="2600" dirty="0">
                <a:solidFill>
                  <a:schemeClr val="accent5">
                    <a:lumMod val="75000"/>
                  </a:schemeClr>
                </a:solidFill>
              </a:rPr>
              <a:t>Üreme sağlığı hizmetleri hakkında bilgi kazanmak, üreme sağlığı yöntemlerini öğrenmek, kişilerin üreme ile ilgili kararlarını (çocuk sayısı ve zamanlaması) güvenli ve sağlıklı bir şekilde uygulayabilmelerini sağlamak.</a:t>
            </a:r>
          </a:p>
        </p:txBody>
      </p:sp>
      <p:sp>
        <p:nvSpPr>
          <p:cNvPr id="9" name="Rectangle 8">
            <a:extLst>
              <a:ext uri="{FF2B5EF4-FFF2-40B4-BE49-F238E27FC236}">
                <a16:creationId xmlns:a16="http://schemas.microsoft.com/office/drawing/2014/main" id="{120FF555-F69C-E041-9921-890A466785C6}"/>
              </a:ext>
            </a:extLst>
          </p:cNvPr>
          <p:cNvSpPr/>
          <p:nvPr/>
        </p:nvSpPr>
        <p:spPr>
          <a:xfrm>
            <a:off x="1614440" y="1751324"/>
            <a:ext cx="8963120" cy="646331"/>
          </a:xfrm>
          <a:prstGeom prst="rect">
            <a:avLst/>
          </a:prstGeom>
        </p:spPr>
        <p:txBody>
          <a:bodyPr wrap="square">
            <a:spAutoFit/>
          </a:bodyPr>
          <a:lstStyle/>
          <a:p>
            <a:r>
              <a:rPr lang="tr-TR" sz="3600" b="1" dirty="0">
                <a:solidFill>
                  <a:schemeClr val="accent1"/>
                </a:solidFill>
              </a:rPr>
              <a:t>AMAÇ</a:t>
            </a:r>
            <a:endParaRPr lang="en-US" sz="3600" dirty="0">
              <a:solidFill>
                <a:schemeClr val="accent1"/>
              </a:solidFill>
            </a:endParaRPr>
          </a:p>
        </p:txBody>
      </p:sp>
    </p:spTree>
    <p:extLst>
      <p:ext uri="{BB962C8B-B14F-4D97-AF65-F5344CB8AC3E}">
        <p14:creationId xmlns:p14="http://schemas.microsoft.com/office/powerpoint/2010/main" val="17214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4082597" y="2274838"/>
            <a:ext cx="7794875" cy="2908489"/>
          </a:xfrm>
          <a:prstGeom prst="rect">
            <a:avLst/>
          </a:prstGeom>
        </p:spPr>
        <p:txBody>
          <a:bodyPr wrap="square">
            <a:spAutoFit/>
          </a:bodyPr>
          <a:lstStyle/>
          <a:p>
            <a:pPr>
              <a:spcBef>
                <a:spcPts val="600"/>
              </a:spcBef>
            </a:pPr>
            <a:r>
              <a:rPr lang="tr-TR" sz="2400" b="1" dirty="0" err="1">
                <a:solidFill>
                  <a:schemeClr val="bg1"/>
                </a:solidFill>
              </a:rPr>
              <a:t>Vazektomi</a:t>
            </a:r>
            <a:r>
              <a:rPr lang="tr-TR" sz="2400" b="1" dirty="0">
                <a:solidFill>
                  <a:schemeClr val="bg1"/>
                </a:solidFill>
              </a:rPr>
              <a:t> (Erkek tohum kanallarının bağlanması) : </a:t>
            </a:r>
          </a:p>
          <a:p>
            <a:pPr>
              <a:spcBef>
                <a:spcPts val="600"/>
              </a:spcBef>
            </a:pPr>
            <a:r>
              <a:rPr lang="tr-TR" sz="2400" dirty="0">
                <a:solidFill>
                  <a:schemeClr val="bg1"/>
                </a:solidFill>
              </a:rPr>
              <a:t>Erkek tohum hücresinin meniye geçmesini sağlayan kanalların bağlanması yöntemidir. </a:t>
            </a:r>
          </a:p>
          <a:p>
            <a:pPr>
              <a:spcBef>
                <a:spcPts val="600"/>
              </a:spcBef>
            </a:pPr>
            <a:r>
              <a:rPr lang="tr-TR" sz="2400" dirty="0">
                <a:solidFill>
                  <a:schemeClr val="bg1"/>
                </a:solidFill>
              </a:rPr>
              <a:t>Kadındaki yönteme göre daha kolaydır.</a:t>
            </a:r>
          </a:p>
          <a:p>
            <a:pPr>
              <a:spcBef>
                <a:spcPts val="600"/>
              </a:spcBef>
            </a:pPr>
            <a:r>
              <a:rPr lang="tr-TR" sz="2400" dirty="0">
                <a:solidFill>
                  <a:schemeClr val="bg1"/>
                </a:solidFill>
              </a:rPr>
              <a:t>Kalıcı bir yöntem olarak bilinir, bu nedenle çiftlerin ortak kararı önemlidir. Bu yöntem hiçbir şekilde erkeğin cinsel hayatını, isteğini, sertleşmeyi, boşalmayı etkilemez.</a:t>
            </a:r>
          </a:p>
        </p:txBody>
      </p:sp>
      <p:sp>
        <p:nvSpPr>
          <p:cNvPr id="5" name="Dikdörtgen 3">
            <a:extLst>
              <a:ext uri="{FF2B5EF4-FFF2-40B4-BE49-F238E27FC236}">
                <a16:creationId xmlns:a16="http://schemas.microsoft.com/office/drawing/2014/main" id="{E4544765-4720-824B-B0DE-345A50CDB665}"/>
              </a:ext>
            </a:extLst>
          </p:cNvPr>
          <p:cNvSpPr/>
          <p:nvPr/>
        </p:nvSpPr>
        <p:spPr>
          <a:xfrm>
            <a:off x="476655" y="2991591"/>
            <a:ext cx="3054485" cy="1384995"/>
          </a:xfrm>
          <a:prstGeom prst="rect">
            <a:avLst/>
          </a:prstGeom>
        </p:spPr>
        <p:txBody>
          <a:bodyPr wrap="square">
            <a:spAutoFit/>
          </a:bodyPr>
          <a:lstStyle/>
          <a:p>
            <a:pPr algn="ctr"/>
            <a:r>
              <a:rPr lang="tr-TR" sz="2800" b="1" dirty="0">
                <a:solidFill>
                  <a:schemeClr val="accent1">
                    <a:lumMod val="75000"/>
                  </a:schemeClr>
                </a:solidFill>
                <a:latin typeface="Calibri" panose="020F0502020204030204" pitchFamily="34" charset="0"/>
                <a:cs typeface="Calibri" panose="020F0502020204030204" pitchFamily="34" charset="0"/>
              </a:rPr>
              <a:t>ÜREME SAĞLIĞI </a:t>
            </a:r>
          </a:p>
          <a:p>
            <a:pPr algn="ctr"/>
            <a:r>
              <a:rPr lang="tr-TR" sz="2800" b="1" dirty="0">
                <a:solidFill>
                  <a:schemeClr val="accent1">
                    <a:lumMod val="75000"/>
                  </a:schemeClr>
                </a:solidFill>
                <a:latin typeface="Calibri" panose="020F0502020204030204" pitchFamily="34" charset="0"/>
                <a:cs typeface="Calibri" panose="020F0502020204030204" pitchFamily="34" charset="0"/>
              </a:rPr>
              <a:t>YÖNTEMLERİ NELERDİR?</a:t>
            </a:r>
            <a:r>
              <a:rPr lang="tr-TR" dirty="0">
                <a:solidFill>
                  <a:schemeClr val="accent1">
                    <a:lumMod val="75000"/>
                  </a:schemeClr>
                </a:solidFill>
                <a:latin typeface="DINPro-Medium"/>
              </a:rPr>
              <a:t> </a:t>
            </a:r>
            <a:endParaRPr lang="tr-TR" dirty="0">
              <a:solidFill>
                <a:schemeClr val="accent1">
                  <a:lumMod val="75000"/>
                </a:schemeClr>
              </a:solidFill>
            </a:endParaRPr>
          </a:p>
        </p:txBody>
      </p:sp>
    </p:spTree>
    <p:extLst>
      <p:ext uri="{BB962C8B-B14F-4D97-AF65-F5344CB8AC3E}">
        <p14:creationId xmlns:p14="http://schemas.microsoft.com/office/powerpoint/2010/main" val="107882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A425EBF-8C61-AA47-B21F-612694EFA25C}"/>
              </a:ext>
            </a:extLst>
          </p:cNvPr>
          <p:cNvSpPr/>
          <p:nvPr/>
        </p:nvSpPr>
        <p:spPr>
          <a:xfrm>
            <a:off x="1607955" y="2530167"/>
            <a:ext cx="8963120" cy="2754600"/>
          </a:xfrm>
          <a:prstGeom prst="rect">
            <a:avLst/>
          </a:prstGeom>
        </p:spPr>
        <p:txBody>
          <a:bodyPr wrap="square">
            <a:spAutoFit/>
          </a:bodyPr>
          <a:lstStyle/>
          <a:p>
            <a:pPr>
              <a:spcBef>
                <a:spcPts val="600"/>
              </a:spcBef>
            </a:pPr>
            <a:r>
              <a:rPr lang="tr-TR" sz="2800" dirty="0">
                <a:solidFill>
                  <a:srgbClr val="0070C0"/>
                </a:solidFill>
              </a:rPr>
              <a:t>Her çift, bakabileceği kadar, istediği sayıda, istediği zaman çocuk sahibi olma hakkına sahiptir. </a:t>
            </a:r>
          </a:p>
          <a:p>
            <a:pPr>
              <a:spcBef>
                <a:spcPts val="600"/>
              </a:spcBef>
            </a:pPr>
            <a:r>
              <a:rPr lang="tr-TR" sz="2800" dirty="0">
                <a:solidFill>
                  <a:srgbClr val="0070C0"/>
                </a:solidFill>
              </a:rPr>
              <a:t>İki yıldan sık, erken (18 yaş altı) ve geç (35 yaş üstü) yaşta gebe kalma, anne ölümü, hastalık veya sakatlanmaya neden olabilir. Modern ve güvenilir yöntemleri kullanarak anne ölümleri ve sakatlıkları önleyebiliriz.</a:t>
            </a:r>
            <a:endParaRPr lang="en-US" sz="2800" dirty="0" err="1">
              <a:solidFill>
                <a:srgbClr val="0070C0"/>
              </a:solidFill>
            </a:endParaRPr>
          </a:p>
        </p:txBody>
      </p:sp>
      <p:sp>
        <p:nvSpPr>
          <p:cNvPr id="9" name="Rectangle 8">
            <a:extLst>
              <a:ext uri="{FF2B5EF4-FFF2-40B4-BE49-F238E27FC236}">
                <a16:creationId xmlns:a16="http://schemas.microsoft.com/office/drawing/2014/main" id="{120FF555-F69C-E041-9921-890A466785C6}"/>
              </a:ext>
            </a:extLst>
          </p:cNvPr>
          <p:cNvSpPr/>
          <p:nvPr/>
        </p:nvSpPr>
        <p:spPr>
          <a:xfrm>
            <a:off x="1607955" y="1707763"/>
            <a:ext cx="8963120" cy="646331"/>
          </a:xfrm>
          <a:prstGeom prst="rect">
            <a:avLst/>
          </a:prstGeom>
        </p:spPr>
        <p:txBody>
          <a:bodyPr wrap="square">
            <a:spAutoFit/>
          </a:bodyPr>
          <a:lstStyle/>
          <a:p>
            <a:r>
              <a:rPr lang="tr-TR" sz="3600" b="1" dirty="0">
                <a:solidFill>
                  <a:schemeClr val="accent5">
                    <a:lumMod val="75000"/>
                  </a:schemeClr>
                </a:solidFill>
              </a:rPr>
              <a:t>Gebelikten korunma neden önemlidir? </a:t>
            </a:r>
            <a:endParaRPr lang="en-US" sz="3600" dirty="0">
              <a:solidFill>
                <a:schemeClr val="accent5">
                  <a:lumMod val="75000"/>
                </a:schemeClr>
              </a:solidFill>
            </a:endParaRPr>
          </a:p>
        </p:txBody>
      </p:sp>
    </p:spTree>
    <p:extLst>
      <p:ext uri="{BB962C8B-B14F-4D97-AF65-F5344CB8AC3E}">
        <p14:creationId xmlns:p14="http://schemas.microsoft.com/office/powerpoint/2010/main" val="211376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544837" y="2982723"/>
            <a:ext cx="2976663" cy="1292662"/>
          </a:xfrm>
          <a:prstGeom prst="rect">
            <a:avLst/>
          </a:prstGeom>
          <a:noFill/>
        </p:spPr>
        <p:txBody>
          <a:bodyPr wrap="square" rtlCol="0">
            <a:spAutoFit/>
          </a:bodyPr>
          <a:lstStyle/>
          <a:p>
            <a:pPr algn="ctr"/>
            <a:r>
              <a:rPr lang="tr-TR" sz="2600" b="1" dirty="0">
                <a:solidFill>
                  <a:schemeClr val="bg1"/>
                </a:solidFill>
              </a:rPr>
              <a:t>İstenmeyen Gebeliklerin Olumsuz Etkileri</a:t>
            </a:r>
            <a:endParaRPr lang="tr-TR" sz="2600" b="1" dirty="0">
              <a:solidFill>
                <a:schemeClr val="bg1"/>
              </a:solidFill>
              <a:effectLst/>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175394" y="2147451"/>
            <a:ext cx="6874652" cy="2831544"/>
          </a:xfrm>
          <a:prstGeom prst="rect">
            <a:avLst/>
          </a:prstGeom>
          <a:noFill/>
        </p:spPr>
        <p:txBody>
          <a:bodyPr wrap="square" rtlCol="0">
            <a:spAutoFit/>
          </a:bodyPr>
          <a:lstStyle/>
          <a:p>
            <a:pPr>
              <a:spcBef>
                <a:spcPts val="600"/>
              </a:spcBef>
              <a:spcAft>
                <a:spcPts val="600"/>
              </a:spcAft>
            </a:pPr>
            <a:r>
              <a:rPr lang="tr-TR" sz="2400" dirty="0"/>
              <a:t>Dünyada her yıl meydana gelen 16.5 milyon isteyerek düşüğün yarısı güvenli olmayan koşullarda yapılmakta, bu da 80 bin anne ölümüne ve binlerce kadının sakatlığına neden olmaktadır. </a:t>
            </a:r>
          </a:p>
          <a:p>
            <a:pPr>
              <a:spcBef>
                <a:spcPts val="600"/>
              </a:spcBef>
              <a:spcAft>
                <a:spcPts val="600"/>
              </a:spcAft>
            </a:pPr>
            <a:r>
              <a:rPr lang="tr-TR" sz="2400" dirty="0"/>
              <a:t>Güvenli olmayan düşükler, anne ölümlerinin %13’ünden (8 kadından 1’i) sorumludur ve bazı ülkelerde en önemli anne ölüm nedenidir. </a:t>
            </a:r>
          </a:p>
        </p:txBody>
      </p:sp>
    </p:spTree>
    <p:extLst>
      <p:ext uri="{BB962C8B-B14F-4D97-AF65-F5344CB8AC3E}">
        <p14:creationId xmlns:p14="http://schemas.microsoft.com/office/powerpoint/2010/main" val="19406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44837" y="2782667"/>
            <a:ext cx="2976663" cy="1384995"/>
          </a:xfrm>
          <a:prstGeom prst="rect">
            <a:avLst/>
          </a:prstGeom>
          <a:noFill/>
        </p:spPr>
        <p:txBody>
          <a:bodyPr wrap="square" rtlCol="0">
            <a:spAutoFit/>
          </a:bodyPr>
          <a:lstStyle/>
          <a:p>
            <a:pPr algn="ctr"/>
            <a:r>
              <a:rPr lang="tr-TR" sz="2800" b="1" dirty="0">
                <a:solidFill>
                  <a:schemeClr val="accent1">
                    <a:lumMod val="75000"/>
                  </a:schemeClr>
                </a:solidFill>
              </a:rPr>
              <a:t>İstenmeyen Gebeliklerin Olumsuz Etkileri</a:t>
            </a:r>
            <a:endParaRPr lang="tr-TR" sz="2800" b="1" dirty="0">
              <a:solidFill>
                <a:schemeClr val="accent1">
                  <a:lumMod val="75000"/>
                </a:schemeClr>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51330" y="2155075"/>
            <a:ext cx="6874652" cy="2877711"/>
          </a:xfrm>
          <a:prstGeom prst="rect">
            <a:avLst/>
          </a:prstGeom>
          <a:noFill/>
        </p:spPr>
        <p:txBody>
          <a:bodyPr wrap="square" rtlCol="0">
            <a:spAutoFit/>
          </a:bodyPr>
          <a:lstStyle/>
          <a:p>
            <a:pPr>
              <a:spcBef>
                <a:spcPts val="600"/>
              </a:spcBef>
            </a:pPr>
            <a:r>
              <a:rPr lang="tr-TR" altLang="tr-TR" sz="2800" b="1" dirty="0">
                <a:solidFill>
                  <a:schemeClr val="bg1"/>
                </a:solidFill>
              </a:rPr>
              <a:t>Düşük sonrasında</a:t>
            </a:r>
            <a:r>
              <a:rPr lang="tr-TR" altLang="tr-TR" sz="2400" dirty="0">
                <a:solidFill>
                  <a:schemeClr val="bg1"/>
                </a:solidFill>
              </a:rPr>
              <a:t>; sağlıksız düşük yapan kadınların %10 - 50’sinde tamamlanmamış düşük, enfeksiyon, kanama, rahim yaralanması gibi durumlar gelişmektedir. </a:t>
            </a:r>
          </a:p>
          <a:p>
            <a:pPr>
              <a:spcBef>
                <a:spcPts val="600"/>
              </a:spcBef>
            </a:pPr>
            <a:r>
              <a:rPr lang="tr-TR" altLang="tr-TR" sz="2800" b="1" dirty="0">
                <a:solidFill>
                  <a:schemeClr val="bg1"/>
                </a:solidFill>
              </a:rPr>
              <a:t>Uzun dönemde</a:t>
            </a:r>
            <a:r>
              <a:rPr lang="tr-TR" altLang="tr-TR" sz="2400" dirty="0">
                <a:solidFill>
                  <a:schemeClr val="bg1"/>
                </a:solidFill>
              </a:rPr>
              <a:t> ise, ileri derecede  ağrı, </a:t>
            </a:r>
            <a:r>
              <a:rPr lang="tr-TR" altLang="tr-TR" sz="2400" dirty="0" err="1">
                <a:solidFill>
                  <a:schemeClr val="bg1"/>
                </a:solidFill>
              </a:rPr>
              <a:t>pelvik</a:t>
            </a:r>
            <a:r>
              <a:rPr lang="tr-TR" altLang="tr-TR" sz="2400" dirty="0">
                <a:solidFill>
                  <a:schemeClr val="bg1"/>
                </a:solidFill>
              </a:rPr>
              <a:t> </a:t>
            </a:r>
            <a:r>
              <a:rPr lang="tr-TR" altLang="tr-TR" sz="2400" dirty="0" err="1">
                <a:solidFill>
                  <a:schemeClr val="bg1"/>
                </a:solidFill>
              </a:rPr>
              <a:t>enflamatuar</a:t>
            </a:r>
            <a:r>
              <a:rPr lang="tr-TR" altLang="tr-TR" sz="2400" dirty="0">
                <a:solidFill>
                  <a:schemeClr val="bg1"/>
                </a:solidFill>
              </a:rPr>
              <a:t> hastalık, kısırlık, dış gebelik ve erken doğum gibi durumlar meydana gelmektedir. </a:t>
            </a:r>
          </a:p>
        </p:txBody>
      </p:sp>
    </p:spTree>
    <p:extLst>
      <p:ext uri="{BB962C8B-B14F-4D97-AF65-F5344CB8AC3E}">
        <p14:creationId xmlns:p14="http://schemas.microsoft.com/office/powerpoint/2010/main" val="140565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66162" y="2217140"/>
            <a:ext cx="2704289" cy="2688108"/>
          </a:xfrm>
          <a:prstGeom prst="rect">
            <a:avLst/>
          </a:prstGeom>
          <a:noFill/>
        </p:spPr>
        <p:txBody>
          <a:bodyPr wrap="square" rtlCol="0">
            <a:spAutoFit/>
          </a:bodyPr>
          <a:lstStyle/>
          <a:p>
            <a:pPr>
              <a:spcBef>
                <a:spcPts val="600"/>
              </a:spcBef>
            </a:pPr>
            <a:r>
              <a:rPr lang="tr-TR" altLang="tr-TR" sz="2400" b="1" dirty="0">
                <a:solidFill>
                  <a:schemeClr val="accent1">
                    <a:lumMod val="75000"/>
                  </a:schemeClr>
                </a:solidFill>
              </a:rPr>
              <a:t>“Tüm bireylerin çocuk sahibi olup, olmamaya ve ne zaman çocuk sahibi olacağına karar verme hakkı ” </a:t>
            </a:r>
          </a:p>
          <a:p>
            <a:pPr>
              <a:lnSpc>
                <a:spcPct val="80000"/>
              </a:lnSpc>
              <a:spcBef>
                <a:spcPts val="600"/>
              </a:spcBef>
            </a:pPr>
            <a:r>
              <a:rPr lang="tr-TR" altLang="tr-TR" sz="2400" b="1" dirty="0">
                <a:solidFill>
                  <a:schemeClr val="accent2">
                    <a:lumMod val="75000"/>
                  </a:schemeClr>
                </a:solidFill>
              </a:rPr>
              <a:t>bir üreme hakkıdır!</a:t>
            </a:r>
          </a:p>
        </p:txBody>
      </p:sp>
      <p:sp>
        <p:nvSpPr>
          <p:cNvPr id="10" name="TextBox 9">
            <a:extLst>
              <a:ext uri="{FF2B5EF4-FFF2-40B4-BE49-F238E27FC236}">
                <a16:creationId xmlns:a16="http://schemas.microsoft.com/office/drawing/2014/main" id="{23B6AAFE-6C0F-954C-93FF-FF6205E3704F}"/>
              </a:ext>
            </a:extLst>
          </p:cNvPr>
          <p:cNvSpPr txBox="1"/>
          <p:nvPr/>
        </p:nvSpPr>
        <p:spPr>
          <a:xfrm>
            <a:off x="377853" y="2736502"/>
            <a:ext cx="2976663" cy="1384995"/>
          </a:xfrm>
          <a:prstGeom prst="rect">
            <a:avLst/>
          </a:prstGeom>
          <a:noFill/>
        </p:spPr>
        <p:txBody>
          <a:bodyPr wrap="square" rtlCol="0">
            <a:spAutoFit/>
          </a:bodyPr>
          <a:lstStyle/>
          <a:p>
            <a:pPr algn="ctr"/>
            <a:r>
              <a:rPr lang="tr-TR" sz="2800" b="1" dirty="0">
                <a:solidFill>
                  <a:schemeClr val="bg1"/>
                </a:solidFill>
              </a:rPr>
              <a:t>İstenmeyen Gebeliklerin Olumsuz Etkileri</a:t>
            </a:r>
            <a:endParaRPr lang="tr-TR" sz="28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175957" y="1929423"/>
            <a:ext cx="4610537" cy="3477875"/>
          </a:xfrm>
          <a:prstGeom prst="rect">
            <a:avLst/>
          </a:prstGeom>
          <a:noFill/>
        </p:spPr>
        <p:txBody>
          <a:bodyPr wrap="square" rtlCol="0">
            <a:spAutoFit/>
          </a:bodyPr>
          <a:lstStyle/>
          <a:p>
            <a:pPr>
              <a:spcBef>
                <a:spcPts val="600"/>
              </a:spcBef>
              <a:spcAft>
                <a:spcPts val="600"/>
              </a:spcAft>
            </a:pPr>
            <a:r>
              <a:rPr lang="tr-TR" sz="2200" dirty="0">
                <a:solidFill>
                  <a:schemeClr val="accent1">
                    <a:lumMod val="75000"/>
                  </a:schemeClr>
                </a:solidFill>
              </a:rPr>
              <a:t>İstenmeyen gebeliklerin kadın sağlığına olan olumsuz etkileri yalnızca ölüm veya hastalık/sakatlanma ile sınırlı kalmayıp, kadının statüsü ve sosyal yaşamı ile ilgili işe devamsızlık, iş kaybı, eğitimine ara verme, yeni sorumluluklar yüklenme, eşinden veya erkek arkadaşından ayrılma ve geleceğinin etkilenmesi gibi sorunları da kapsar. </a:t>
            </a:r>
          </a:p>
        </p:txBody>
      </p:sp>
    </p:spTree>
    <p:extLst>
      <p:ext uri="{BB962C8B-B14F-4D97-AF65-F5344CB8AC3E}">
        <p14:creationId xmlns:p14="http://schemas.microsoft.com/office/powerpoint/2010/main" val="201426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320214" y="2782668"/>
            <a:ext cx="2976663" cy="1384995"/>
          </a:xfrm>
          <a:prstGeom prst="rect">
            <a:avLst/>
          </a:prstGeom>
          <a:noFill/>
        </p:spPr>
        <p:txBody>
          <a:bodyPr wrap="square" rtlCol="0">
            <a:spAutoFit/>
          </a:bodyPr>
          <a:lstStyle/>
          <a:p>
            <a:pPr algn="ctr"/>
            <a:r>
              <a:rPr lang="tr-TR" sz="2800" b="1" dirty="0">
                <a:solidFill>
                  <a:schemeClr val="accent1">
                    <a:lumMod val="75000"/>
                  </a:schemeClr>
                </a:solidFill>
              </a:rPr>
              <a:t>İstenmeyen Gebeliklerin Olumsuz Etkileri</a:t>
            </a:r>
            <a:endParaRPr lang="tr-TR" sz="2800" b="1" dirty="0">
              <a:solidFill>
                <a:schemeClr val="accent1">
                  <a:lumMod val="75000"/>
                </a:schemeClr>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24932" y="2301186"/>
            <a:ext cx="6681332" cy="2677656"/>
          </a:xfrm>
          <a:prstGeom prst="rect">
            <a:avLst/>
          </a:prstGeom>
          <a:noFill/>
        </p:spPr>
        <p:txBody>
          <a:bodyPr wrap="square" rtlCol="0">
            <a:spAutoFit/>
          </a:bodyPr>
          <a:lstStyle/>
          <a:p>
            <a:r>
              <a:rPr lang="tr-TR" altLang="tr-TR" sz="2800" dirty="0">
                <a:solidFill>
                  <a:schemeClr val="bg1"/>
                </a:solidFill>
              </a:rPr>
              <a:t>İstenmeyen gebeliklerin erkeklere ve aileye de  hazır olmadığı bir sorumluluğu üzerine alma, eğitimine ara verme ve diğer çocukların sağlığının tehlikeye düşmesi, ekonomik güçlükler, ailede çatışma gibi olumsuz etkileri görülür. </a:t>
            </a:r>
          </a:p>
        </p:txBody>
      </p:sp>
    </p:spTree>
    <p:extLst>
      <p:ext uri="{BB962C8B-B14F-4D97-AF65-F5344CB8AC3E}">
        <p14:creationId xmlns:p14="http://schemas.microsoft.com/office/powerpoint/2010/main" val="428857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114184"/>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44837" y="3231501"/>
            <a:ext cx="2976663" cy="954107"/>
          </a:xfrm>
          <a:prstGeom prst="rect">
            <a:avLst/>
          </a:prstGeom>
          <a:noFill/>
        </p:spPr>
        <p:txBody>
          <a:bodyPr wrap="square" rtlCol="0">
            <a:spAutoFit/>
          </a:bodyPr>
          <a:lstStyle/>
          <a:p>
            <a:pPr algn="ctr"/>
            <a:r>
              <a:rPr lang="tr-TR" altLang="tr-TR" sz="2800" b="1" dirty="0">
                <a:solidFill>
                  <a:schemeClr val="accent1">
                    <a:lumMod val="75000"/>
                  </a:schemeClr>
                </a:solidFill>
              </a:rPr>
              <a:t>İsteyerek Düşükler Önlenebilir mi?</a:t>
            </a:r>
            <a:endParaRPr lang="en-US" sz="2600" dirty="0">
              <a:solidFill>
                <a:schemeClr val="accent1">
                  <a:lumMod val="75000"/>
                </a:schemeClr>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19424" y="3231500"/>
            <a:ext cx="6874652" cy="954107"/>
          </a:xfrm>
          <a:prstGeom prst="rect">
            <a:avLst/>
          </a:prstGeom>
          <a:noFill/>
        </p:spPr>
        <p:txBody>
          <a:bodyPr wrap="square" rtlCol="0">
            <a:spAutoFit/>
          </a:bodyPr>
          <a:lstStyle/>
          <a:p>
            <a:pPr lvl="1"/>
            <a:r>
              <a:rPr lang="tr-TR" altLang="tr-TR" sz="2800" b="1" dirty="0">
                <a:solidFill>
                  <a:schemeClr val="bg1"/>
                </a:solidFill>
              </a:rPr>
              <a:t>İstenmeyen gebeliklerin önlenmesi ile ÖNLENEBİLİR!</a:t>
            </a:r>
          </a:p>
        </p:txBody>
      </p:sp>
    </p:spTree>
    <p:extLst>
      <p:ext uri="{BB962C8B-B14F-4D97-AF65-F5344CB8AC3E}">
        <p14:creationId xmlns:p14="http://schemas.microsoft.com/office/powerpoint/2010/main" val="112773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44837" y="2951946"/>
            <a:ext cx="2976663" cy="954107"/>
          </a:xfrm>
          <a:prstGeom prst="rect">
            <a:avLst/>
          </a:prstGeom>
          <a:noFill/>
        </p:spPr>
        <p:txBody>
          <a:bodyPr wrap="square" rtlCol="0">
            <a:spAutoFit/>
          </a:bodyPr>
          <a:lstStyle/>
          <a:p>
            <a:pPr algn="ctr"/>
            <a:r>
              <a:rPr lang="tr-TR" altLang="tr-TR" sz="2800" b="1" dirty="0">
                <a:solidFill>
                  <a:schemeClr val="accent1">
                    <a:lumMod val="75000"/>
                  </a:schemeClr>
                </a:solidFill>
              </a:rPr>
              <a:t>İsteyerek Düşükler Önlenebilir mi?</a:t>
            </a:r>
            <a:endParaRPr lang="en-US" sz="2600" dirty="0">
              <a:solidFill>
                <a:schemeClr val="accent1">
                  <a:lumMod val="75000"/>
                </a:schemeClr>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066337" y="1665662"/>
            <a:ext cx="7979125" cy="4178067"/>
          </a:xfrm>
          <a:prstGeom prst="rect">
            <a:avLst/>
          </a:prstGeom>
          <a:noFill/>
        </p:spPr>
        <p:txBody>
          <a:bodyPr wrap="square" rtlCol="0">
            <a:spAutoFit/>
          </a:bodyPr>
          <a:lstStyle/>
          <a:p>
            <a:pPr algn="just">
              <a:spcBef>
                <a:spcPts val="300"/>
              </a:spcBef>
            </a:pPr>
            <a:r>
              <a:rPr lang="tr-TR" altLang="tr-TR" sz="2400" dirty="0">
                <a:solidFill>
                  <a:schemeClr val="bg1"/>
                </a:solidFill>
              </a:rPr>
              <a:t>Gereksinimi olan herkes;</a:t>
            </a:r>
          </a:p>
          <a:p>
            <a:pPr marL="457200" indent="-457200" algn="just">
              <a:spcBef>
                <a:spcPts val="300"/>
              </a:spcBef>
              <a:buFont typeface="Arial" panose="020B0604020202020204" pitchFamily="34" charset="0"/>
              <a:buChar char="•"/>
            </a:pPr>
            <a:r>
              <a:rPr lang="tr-TR" altLang="tr-TR" sz="2400" dirty="0">
                <a:solidFill>
                  <a:schemeClr val="bg1"/>
                </a:solidFill>
              </a:rPr>
              <a:t>Nitelikli üreme sağlığı yöntemleri hizmetlerini sunan sağlık kuruluşlarına başvurarak</a:t>
            </a:r>
          </a:p>
          <a:p>
            <a:pPr marL="457200" indent="-457200" algn="just">
              <a:spcBef>
                <a:spcPts val="300"/>
              </a:spcBef>
              <a:buFont typeface="Arial" panose="020B0604020202020204" pitchFamily="34" charset="0"/>
              <a:buChar char="•"/>
            </a:pPr>
            <a:r>
              <a:rPr lang="tr-TR" altLang="tr-TR" sz="2400" dirty="0">
                <a:solidFill>
                  <a:schemeClr val="bg1"/>
                </a:solidFill>
              </a:rPr>
              <a:t>Kendisine uygun üreme sağlığı yöntemi kullanarak</a:t>
            </a:r>
          </a:p>
          <a:p>
            <a:pPr marL="457200" indent="-457200" algn="just">
              <a:spcBef>
                <a:spcPts val="300"/>
              </a:spcBef>
              <a:buFont typeface="Arial" panose="020B0604020202020204" pitchFamily="34" charset="0"/>
              <a:buChar char="•"/>
            </a:pPr>
            <a:r>
              <a:rPr lang="tr-TR" altLang="tr-TR" sz="2400" dirty="0">
                <a:solidFill>
                  <a:schemeClr val="bg1"/>
                </a:solidFill>
              </a:rPr>
              <a:t>Eğitimli sağlık personelinden hizmet alarak</a:t>
            </a:r>
          </a:p>
          <a:p>
            <a:pPr marL="457200" indent="-457200" algn="just">
              <a:spcBef>
                <a:spcPts val="300"/>
              </a:spcBef>
              <a:buFont typeface="Arial" panose="020B0604020202020204" pitchFamily="34" charset="0"/>
              <a:buChar char="•"/>
            </a:pPr>
            <a:r>
              <a:rPr lang="tr-TR" altLang="tr-TR" sz="2400" dirty="0">
                <a:solidFill>
                  <a:schemeClr val="bg1"/>
                </a:solidFill>
              </a:rPr>
              <a:t>Düşük sonrası nitelikli sağlık hizmeti alarak</a:t>
            </a:r>
          </a:p>
          <a:p>
            <a:pPr marL="457200" indent="-457200" algn="just">
              <a:spcBef>
                <a:spcPts val="300"/>
              </a:spcBef>
              <a:buFont typeface="Arial" panose="020B0604020202020204" pitchFamily="34" charset="0"/>
              <a:buChar char="•"/>
            </a:pPr>
            <a:r>
              <a:rPr lang="tr-TR" altLang="tr-TR" sz="2400" dirty="0">
                <a:solidFill>
                  <a:schemeClr val="bg1"/>
                </a:solidFill>
              </a:rPr>
              <a:t>Düşük sonu nitelikli üreme sağlığı yöntemi kullanarak</a:t>
            </a:r>
          </a:p>
          <a:p>
            <a:pPr>
              <a:spcBef>
                <a:spcPts val="300"/>
              </a:spcBef>
            </a:pPr>
            <a:r>
              <a:rPr lang="tr-TR" altLang="tr-TR" sz="2400" b="1" dirty="0">
                <a:solidFill>
                  <a:schemeClr val="bg1"/>
                </a:solidFill>
              </a:rPr>
              <a:t>            </a:t>
            </a:r>
          </a:p>
          <a:p>
            <a:pPr algn="ctr">
              <a:spcBef>
                <a:spcPts val="300"/>
              </a:spcBef>
            </a:pPr>
            <a:r>
              <a:rPr lang="tr-TR" altLang="tr-TR" sz="2800" b="1" dirty="0">
                <a:solidFill>
                  <a:schemeClr val="bg1"/>
                </a:solidFill>
              </a:rPr>
              <a:t>İsteyerek Düşüklere Bağlı Ölüm ve Düşüğe Bağlı Gelişen Hastalıklar ÖNLENEBİLİR!</a:t>
            </a:r>
          </a:p>
        </p:txBody>
      </p:sp>
    </p:spTree>
    <p:extLst>
      <p:ext uri="{BB962C8B-B14F-4D97-AF65-F5344CB8AC3E}">
        <p14:creationId xmlns:p14="http://schemas.microsoft.com/office/powerpoint/2010/main" val="23857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1172</Words>
  <Application>Microsoft Macintosh PowerPoint</Application>
  <PresentationFormat>Widescreen</PresentationFormat>
  <Paragraphs>107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DINPro-Medium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Zinnur Vapur</cp:lastModifiedBy>
  <cp:revision>94</cp:revision>
  <dcterms:created xsi:type="dcterms:W3CDTF">2020-11-02T08:42:42Z</dcterms:created>
  <dcterms:modified xsi:type="dcterms:W3CDTF">2021-09-13T05:09:14Z</dcterms:modified>
</cp:coreProperties>
</file>